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1"/>
  </p:sldMasterIdLst>
  <p:notesMasterIdLst>
    <p:notesMasterId r:id="rId4"/>
  </p:notesMasterIdLst>
  <p:handoutMasterIdLst>
    <p:handoutMasterId r:id="rId5"/>
  </p:handoutMasterIdLst>
  <p:sldIdLst>
    <p:sldId id="359" r:id="rId2"/>
    <p:sldId id="3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79cV/vpsYilUXFETcmYUlQ==" hashData="kX3lGwNe0RE37Z0gIGwqi0dTJMY="/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B6FA"/>
    <a:srgbClr val="8D9C36"/>
    <a:srgbClr val="DCE6F2"/>
    <a:srgbClr val="8EB4E3"/>
    <a:srgbClr val="002060"/>
    <a:srgbClr val="00201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11" autoAdjust="0"/>
    <p:restoredTop sz="76097"/>
  </p:normalViewPr>
  <p:slideViewPr>
    <p:cSldViewPr>
      <p:cViewPr>
        <p:scale>
          <a:sx n="90" d="100"/>
          <a:sy n="90" d="100"/>
        </p:scale>
        <p:origin x="-852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08/05/2017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08/05/2017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057400"/>
            <a:ext cx="2667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INDICATIVE POST-CONFLICT TASKS</a:t>
            </a:r>
          </a:p>
          <a:p>
            <a:endParaRPr lang="en-US" sz="1600" dirty="0">
              <a:latin typeface="Century Gothic"/>
              <a:cs typeface="Century Gothic"/>
            </a:endParaRPr>
          </a:p>
          <a:p>
            <a:r>
              <a:rPr lang="en-US" sz="1600" dirty="0">
                <a:latin typeface="Century Gothic"/>
                <a:cs typeface="Century Gothic"/>
              </a:rPr>
              <a:t>Infrastructure</a:t>
            </a:r>
          </a:p>
          <a:p>
            <a:r>
              <a:rPr lang="en-US" sz="1600" dirty="0">
                <a:latin typeface="Century Gothic"/>
                <a:cs typeface="Century Gothic"/>
              </a:rPr>
              <a:t>Employment</a:t>
            </a:r>
          </a:p>
          <a:p>
            <a:r>
              <a:rPr lang="en-US" sz="1600" dirty="0">
                <a:latin typeface="Century Gothic"/>
                <a:cs typeface="Century Gothic"/>
              </a:rPr>
              <a:t>Economic governance</a:t>
            </a:r>
          </a:p>
          <a:p>
            <a:r>
              <a:rPr lang="en-US" sz="1600" dirty="0">
                <a:latin typeface="Century Gothic"/>
                <a:cs typeface="Century Gothic"/>
              </a:rPr>
              <a:t>Civil administration</a:t>
            </a:r>
          </a:p>
          <a:p>
            <a:r>
              <a:rPr lang="en-US" sz="1600" dirty="0">
                <a:latin typeface="Century Gothic"/>
                <a:cs typeface="Century Gothic"/>
              </a:rPr>
              <a:t>Elections</a:t>
            </a:r>
          </a:p>
          <a:p>
            <a:r>
              <a:rPr lang="en-US" sz="1600" dirty="0">
                <a:latin typeface="Century Gothic"/>
                <a:cs typeface="Century Gothic"/>
              </a:rPr>
              <a:t>Political process</a:t>
            </a:r>
          </a:p>
          <a:p>
            <a:r>
              <a:rPr lang="en-US" sz="1600" dirty="0">
                <a:latin typeface="Century Gothic"/>
                <a:cs typeface="Century Gothic"/>
              </a:rPr>
              <a:t>Security operations</a:t>
            </a:r>
          </a:p>
          <a:p>
            <a:r>
              <a:rPr lang="en-US" sz="1600" dirty="0">
                <a:latin typeface="Century Gothic"/>
                <a:cs typeface="Century Gothic"/>
              </a:rPr>
              <a:t>DDR</a:t>
            </a:r>
          </a:p>
          <a:p>
            <a:r>
              <a:rPr lang="en-US" sz="1600" dirty="0">
                <a:latin typeface="Century Gothic"/>
                <a:cs typeface="Century Gothic"/>
              </a:rPr>
              <a:t>Rule of law</a:t>
            </a:r>
          </a:p>
          <a:p>
            <a:r>
              <a:rPr lang="en-US" sz="1600" dirty="0">
                <a:latin typeface="Century Gothic"/>
                <a:cs typeface="Century Gothic"/>
              </a:rPr>
              <a:t>Human rights</a:t>
            </a:r>
          </a:p>
          <a:p>
            <a:r>
              <a:rPr lang="en-US" sz="1600" dirty="0">
                <a:latin typeface="Century Gothic"/>
                <a:cs typeface="Century Gothic"/>
              </a:rPr>
              <a:t>Capacity building</a:t>
            </a:r>
          </a:p>
          <a:p>
            <a:r>
              <a:rPr lang="en-US" sz="1600" dirty="0">
                <a:latin typeface="Century Gothic"/>
                <a:cs typeface="Century Gothic"/>
              </a:rPr>
              <a:t>Humanitarian assistance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0800" y="2057400"/>
            <a:ext cx="1905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STABILIZATION</a:t>
            </a:r>
          </a:p>
          <a:p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5800" y="205740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PEACE </a:t>
            </a:r>
          </a:p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CONSOLIDATION</a:t>
            </a:r>
          </a:p>
          <a:p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9400" y="2057400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LONG-TERM RECOVERY </a:t>
            </a:r>
          </a:p>
          <a:p>
            <a:r>
              <a:rPr lang="en-US" sz="1600" b="1" dirty="0">
                <a:solidFill>
                  <a:srgbClr val="8EB4E3"/>
                </a:solidFill>
                <a:latin typeface="Century Gothic"/>
                <a:cs typeface="Century Gothic"/>
              </a:rPr>
              <a:t>&amp; DEVELOPMENT</a:t>
            </a:r>
          </a:p>
          <a:p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2590800" y="2819400"/>
            <a:ext cx="6096000" cy="2895600"/>
          </a:xfrm>
          <a:prstGeom prst="homePlate">
            <a:avLst/>
          </a:prstGeom>
          <a:solidFill>
            <a:srgbClr val="8EB4E3"/>
          </a:solidFill>
          <a:ln>
            <a:solidFill>
              <a:srgbClr val="8EB4E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>
            <a:off x="2743200" y="3886200"/>
            <a:ext cx="2286000" cy="1371600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entury Gothic"/>
                <a:cs typeface="Century Gothic"/>
              </a:rPr>
              <a:t>UN Peacekeeping</a:t>
            </a:r>
          </a:p>
        </p:txBody>
      </p:sp>
      <p:sp>
        <p:nvSpPr>
          <p:cNvPr id="10" name="Pentagon 9"/>
          <p:cNvSpPr/>
          <p:nvPr/>
        </p:nvSpPr>
        <p:spPr>
          <a:xfrm>
            <a:off x="3962400" y="2819400"/>
            <a:ext cx="4724400" cy="609600"/>
          </a:xfrm>
          <a:prstGeom prst="homePlate">
            <a:avLst/>
          </a:prstGeom>
          <a:solidFill>
            <a:srgbClr val="DCE6F2"/>
          </a:solidFill>
          <a:ln>
            <a:solidFill>
              <a:srgbClr val="DC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8975"/>
            <a:r>
              <a:rPr lang="en-US" dirty="0">
                <a:solidFill>
                  <a:schemeClr val="tx1"/>
                </a:solidFill>
                <a:latin typeface="Century Gothic"/>
                <a:cs typeface="Century Gothic"/>
              </a:rPr>
              <a:t>World Bank/IMF</a:t>
            </a:r>
          </a:p>
        </p:txBody>
      </p:sp>
      <p:sp>
        <p:nvSpPr>
          <p:cNvPr id="17" name="Pentagon 16"/>
          <p:cNvSpPr/>
          <p:nvPr/>
        </p:nvSpPr>
        <p:spPr>
          <a:xfrm>
            <a:off x="2590800" y="5486400"/>
            <a:ext cx="5486400" cy="381000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0000"/>
                </a:solidFill>
                <a:latin typeface="Century Gothic"/>
                <a:cs typeface="Century Gothic"/>
              </a:rPr>
              <a:t>   ICRC/NGOs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6800" y="3849469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UN Country Team, Donors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590800" y="2819400"/>
            <a:ext cx="0" cy="3048000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572000" y="2819400"/>
            <a:ext cx="0" cy="3048000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629400" y="2819400"/>
            <a:ext cx="0" cy="3048000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5400000">
            <a:off x="7473434" y="4501634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Local Institutions</a:t>
            </a:r>
          </a:p>
        </p:txBody>
      </p:sp>
      <p:sp>
        <p:nvSpPr>
          <p:cNvPr id="19" name="Text Box 8"/>
          <p:cNvSpPr txBox="1"/>
          <p:nvPr/>
        </p:nvSpPr>
        <p:spPr>
          <a:xfrm>
            <a:off x="685800" y="656519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1.8.3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6300" y="733689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Diagram</a:t>
            </a:r>
            <a:endParaRPr lang="en-US" sz="24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956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121083" y="1869894"/>
            <a:ext cx="2362200" cy="2133600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042064" y="3154612"/>
            <a:ext cx="2362200" cy="2133600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275609" y="3151494"/>
            <a:ext cx="2362200" cy="2133600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Text Box 5"/>
          <p:cNvSpPr txBox="1"/>
          <p:nvPr/>
        </p:nvSpPr>
        <p:spPr>
          <a:xfrm>
            <a:off x="3473334" y="2669994"/>
            <a:ext cx="1600200" cy="53340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Century Gothic"/>
                <a:ea typeface="ＭＳ 明朝"/>
                <a:cs typeface="Times New Roman"/>
              </a:rPr>
              <a:t>Humanitarian</a:t>
            </a:r>
            <a:endParaRPr lang="en-US" sz="1400" dirty="0">
              <a:effectLst/>
              <a:ea typeface="ＭＳ 明朝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ea typeface="ＭＳ 明朝"/>
              <a:cs typeface="Times New Roman"/>
            </a:endParaRPr>
          </a:p>
        </p:txBody>
      </p:sp>
      <p:sp>
        <p:nvSpPr>
          <p:cNvPr id="30" name="Text Box 6"/>
          <p:cNvSpPr txBox="1"/>
          <p:nvPr/>
        </p:nvSpPr>
        <p:spPr>
          <a:xfrm>
            <a:off x="4627246" y="4125963"/>
            <a:ext cx="1524000" cy="53340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Century Gothic"/>
                <a:ea typeface="ＭＳ 明朝"/>
                <a:cs typeface="Times New Roman"/>
              </a:rPr>
              <a:t>Development</a:t>
            </a:r>
            <a:endParaRPr lang="en-US" sz="1400" dirty="0">
              <a:effectLst/>
              <a:ea typeface="ＭＳ 明朝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ea typeface="ＭＳ 明朝"/>
              <a:cs typeface="Times New Roman"/>
            </a:endParaRPr>
          </a:p>
        </p:txBody>
      </p:sp>
      <p:sp>
        <p:nvSpPr>
          <p:cNvPr id="33" name="Text Box 7"/>
          <p:cNvSpPr txBox="1"/>
          <p:nvPr/>
        </p:nvSpPr>
        <p:spPr>
          <a:xfrm>
            <a:off x="2410172" y="4125963"/>
            <a:ext cx="1752600" cy="53340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Century Gothic"/>
                <a:ea typeface="ＭＳ 明朝"/>
                <a:cs typeface="Times New Roman"/>
              </a:rPr>
              <a:t>Peace &amp; Security </a:t>
            </a:r>
            <a:endParaRPr lang="en-US" sz="1400" dirty="0">
              <a:effectLst/>
              <a:ea typeface="ＭＳ 明朝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ea typeface="ＭＳ 明朝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Diagram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8" name="Text Box 8"/>
          <p:cNvSpPr txBox="1"/>
          <p:nvPr/>
        </p:nvSpPr>
        <p:spPr>
          <a:xfrm>
            <a:off x="685800" y="656519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1.8.4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5284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13027</TotalTime>
  <Words>69</Words>
  <Application>Microsoft Office PowerPoint</Application>
  <PresentationFormat>On-screen Show 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Mark A. Blanco</cp:lastModifiedBy>
  <cp:revision>202</cp:revision>
  <dcterms:created xsi:type="dcterms:W3CDTF">2015-12-09T18:20:24Z</dcterms:created>
  <dcterms:modified xsi:type="dcterms:W3CDTF">2017-05-08T17:38:48Z</dcterms:modified>
</cp:coreProperties>
</file>